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8" r:id="rId2"/>
    <p:sldId id="258" r:id="rId3"/>
    <p:sldId id="279" r:id="rId4"/>
    <p:sldId id="272" r:id="rId5"/>
    <p:sldId id="277" r:id="rId6"/>
    <p:sldId id="275" r:id="rId7"/>
    <p:sldId id="265" r:id="rId8"/>
    <p:sldId id="283" r:id="rId9"/>
    <p:sldId id="269" r:id="rId10"/>
    <p:sldId id="281" r:id="rId11"/>
    <p:sldId id="282" r:id="rId12"/>
    <p:sldId id="26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F7F1-5D58-4C6B-BE7F-0D71B2952CFD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98871-755D-4846-B45C-4BAEA64AE1F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7066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8871-755D-4846-B45C-4BAEA64AE1F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436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8871-755D-4846-B45C-4BAEA64AE1F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205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8871-755D-4846-B45C-4BAEA64AE1F7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26278-A487-46FF-82CE-8A081B8E93CB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4915A-BC4B-4F73-9947-5359D0A6E2B8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../media/media1.mp4"/><Relationship Id="rId5" Type="http://schemas.openxmlformats.org/officeDocument/2006/relationships/image" Target="../media/image13.png"/><Relationship Id="rId4" Type="http://schemas.microsoft.com/office/2007/relationships/media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einbouw.nl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979712" y="1700808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>
                <a:latin typeface="Cambria" pitchFamily="18" charset="0"/>
              </a:rPr>
              <a:t>Sharing</a:t>
            </a:r>
            <a:r>
              <a:rPr lang="nl-NL" sz="3600" b="1" dirty="0" smtClean="0">
                <a:latin typeface="Cambria" pitchFamily="18" charset="0"/>
              </a:rPr>
              <a:t> </a:t>
            </a:r>
            <a:r>
              <a:rPr lang="nl-NL" sz="4000" b="1" dirty="0" smtClean="0">
                <a:latin typeface="Cambria" pitchFamily="18" charset="0"/>
              </a:rPr>
              <a:t>best </a:t>
            </a:r>
            <a:r>
              <a:rPr lang="nl-NL" sz="4000" b="1" dirty="0" err="1" smtClean="0">
                <a:latin typeface="Cambria" pitchFamily="18" charset="0"/>
              </a:rPr>
              <a:t>practices</a:t>
            </a:r>
            <a:endParaRPr lang="nl-NL" sz="4000" b="1" dirty="0" smtClean="0">
              <a:latin typeface="Cambria" pitchFamily="18" charset="0"/>
            </a:endParaRPr>
          </a:p>
          <a:p>
            <a:pPr algn="ctr"/>
            <a:endParaRPr lang="nl-NL" sz="4000" b="1" dirty="0" smtClean="0">
              <a:latin typeface="Cambria" pitchFamily="18" charset="0"/>
            </a:endParaRPr>
          </a:p>
          <a:p>
            <a:pPr algn="ctr"/>
            <a:r>
              <a:rPr lang="nl-NL" sz="4000" dirty="0" err="1" smtClean="0">
                <a:latin typeface="Cambria" pitchFamily="18" charset="0"/>
              </a:rPr>
              <a:t>By</a:t>
            </a:r>
            <a:r>
              <a:rPr lang="nl-NL" sz="4000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nl-NL" sz="4000" dirty="0" smtClean="0">
                <a:latin typeface="Cambria" pitchFamily="18" charset="0"/>
              </a:rPr>
              <a:t>Exar - </a:t>
            </a:r>
            <a:r>
              <a:rPr lang="nl-NL" sz="4000" dirty="0" err="1" smtClean="0">
                <a:latin typeface="Cambria" pitchFamily="18" charset="0"/>
              </a:rPr>
              <a:t>Reinbouwgroep</a:t>
            </a:r>
            <a:endParaRPr lang="nl-NL" sz="4000" dirty="0" smtClean="0">
              <a:latin typeface="Cambria" pitchFamily="18" charset="0"/>
            </a:endParaRPr>
          </a:p>
          <a:p>
            <a:pPr algn="ctr"/>
            <a:endParaRPr lang="nl-NL" sz="2800" dirty="0" smtClean="0">
              <a:latin typeface="Cambria" pitchFamily="18" charset="0"/>
            </a:endParaRPr>
          </a:p>
          <a:p>
            <a:pPr algn="ctr"/>
            <a:endParaRPr lang="nl-NL" sz="2800" dirty="0">
              <a:latin typeface="Cambria" pitchFamily="18" charset="0"/>
            </a:endParaRPr>
          </a:p>
          <a:p>
            <a:pPr algn="ctr"/>
            <a:r>
              <a:rPr lang="nl-NL" sz="2000" dirty="0" smtClean="0">
                <a:latin typeface="Cambria" pitchFamily="18" charset="0"/>
              </a:rPr>
              <a:t>28 november 2014</a:t>
            </a:r>
          </a:p>
          <a:p>
            <a:pPr algn="ctr"/>
            <a:r>
              <a:rPr lang="nl-NL" sz="2000" dirty="0" smtClean="0">
                <a:latin typeface="Cambria" pitchFamily="18" charset="0"/>
              </a:rPr>
              <a:t>Peter Reinders</a:t>
            </a:r>
            <a:endParaRPr lang="nl-NL" sz="2000" dirty="0">
              <a:latin typeface="Cambria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79512" y="260648"/>
            <a:ext cx="8712968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429" y="5733256"/>
            <a:ext cx="2598571" cy="73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86387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Overheid, Bureaucratie en Corruptie</a:t>
            </a:r>
            <a:endParaRPr lang="nl-NL" sz="4000" dirty="0"/>
          </a:p>
        </p:txBody>
      </p:sp>
      <p:sp>
        <p:nvSpPr>
          <p:cNvPr id="18" name="Stroomdiagram: Alternatief proces 17"/>
          <p:cNvSpPr/>
          <p:nvPr/>
        </p:nvSpPr>
        <p:spPr>
          <a:xfrm>
            <a:off x="3707904" y="2381145"/>
            <a:ext cx="151216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Overheid</a:t>
            </a:r>
            <a:endParaRPr lang="nl-NL" dirty="0"/>
          </a:p>
        </p:txBody>
      </p:sp>
      <p:sp>
        <p:nvSpPr>
          <p:cNvPr id="19" name="Stroomdiagram: Alternatief proces 18"/>
          <p:cNvSpPr/>
          <p:nvPr/>
        </p:nvSpPr>
        <p:spPr>
          <a:xfrm>
            <a:off x="1331640" y="3859611"/>
            <a:ext cx="151216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Bureaucratie</a:t>
            </a:r>
            <a:endParaRPr lang="nl-NL" dirty="0"/>
          </a:p>
        </p:txBody>
      </p:sp>
      <p:sp>
        <p:nvSpPr>
          <p:cNvPr id="20" name="Stroomdiagram: Alternatief proces 19"/>
          <p:cNvSpPr/>
          <p:nvPr/>
        </p:nvSpPr>
        <p:spPr>
          <a:xfrm>
            <a:off x="6372200" y="3859611"/>
            <a:ext cx="151216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Corruptie</a:t>
            </a:r>
            <a:endParaRPr lang="nl-NL" dirty="0"/>
          </a:p>
        </p:txBody>
      </p:sp>
      <p:sp>
        <p:nvSpPr>
          <p:cNvPr id="21" name="Stroomdiagram: Alternatief proces 20"/>
          <p:cNvSpPr/>
          <p:nvPr/>
        </p:nvSpPr>
        <p:spPr>
          <a:xfrm>
            <a:off x="3707904" y="5301208"/>
            <a:ext cx="1512168" cy="61264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Exar</a:t>
            </a:r>
            <a:endParaRPr lang="nl-NL" dirty="0"/>
          </a:p>
        </p:txBody>
      </p:sp>
      <p:cxnSp>
        <p:nvCxnSpPr>
          <p:cNvPr id="23" name="Rechte verbindingslijn met pijl 22"/>
          <p:cNvCxnSpPr>
            <a:stCxn id="19" idx="0"/>
            <a:endCxn id="18" idx="1"/>
          </p:cNvCxnSpPr>
          <p:nvPr/>
        </p:nvCxnSpPr>
        <p:spPr>
          <a:xfrm flipV="1">
            <a:off x="2087724" y="2687469"/>
            <a:ext cx="1620180" cy="117214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19" idx="2"/>
            <a:endCxn id="21" idx="1"/>
          </p:cNvCxnSpPr>
          <p:nvPr/>
        </p:nvCxnSpPr>
        <p:spPr>
          <a:xfrm>
            <a:off x="2087724" y="4472259"/>
            <a:ext cx="1620180" cy="113527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21" idx="3"/>
            <a:endCxn id="20" idx="2"/>
          </p:cNvCxnSpPr>
          <p:nvPr/>
        </p:nvCxnSpPr>
        <p:spPr>
          <a:xfrm flipV="1">
            <a:off x="5220072" y="4472259"/>
            <a:ext cx="1908212" cy="113527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18" idx="3"/>
            <a:endCxn id="20" idx="0"/>
          </p:cNvCxnSpPr>
          <p:nvPr/>
        </p:nvCxnSpPr>
        <p:spPr>
          <a:xfrm>
            <a:off x="5220072" y="2687469"/>
            <a:ext cx="1908212" cy="117214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19" idx="3"/>
            <a:endCxn id="20" idx="1"/>
          </p:cNvCxnSpPr>
          <p:nvPr/>
        </p:nvCxnSpPr>
        <p:spPr>
          <a:xfrm>
            <a:off x="2843808" y="4165935"/>
            <a:ext cx="352839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toelichting 48"/>
          <p:cNvSpPr/>
          <p:nvPr/>
        </p:nvSpPr>
        <p:spPr>
          <a:xfrm>
            <a:off x="6787492" y="2547025"/>
            <a:ext cx="1744948" cy="612648"/>
          </a:xfrm>
          <a:prstGeom prst="wedgeEllipseCallout">
            <a:avLst>
              <a:gd name="adj1" fmla="val -99247"/>
              <a:gd name="adj2" fmla="val 5194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zelfverrijking</a:t>
            </a:r>
            <a:endParaRPr lang="nl-N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Ovale toelichting 50"/>
          <p:cNvSpPr/>
          <p:nvPr/>
        </p:nvSpPr>
        <p:spPr>
          <a:xfrm>
            <a:off x="683568" y="2547025"/>
            <a:ext cx="1562472" cy="612648"/>
          </a:xfrm>
          <a:prstGeom prst="wedgeEllipseCallout">
            <a:avLst>
              <a:gd name="adj1" fmla="val 95423"/>
              <a:gd name="adj2" fmla="val 594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et en regelgeving</a:t>
            </a:r>
            <a:endParaRPr lang="nl-N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Ovale toelichting 51"/>
          <p:cNvSpPr/>
          <p:nvPr/>
        </p:nvSpPr>
        <p:spPr>
          <a:xfrm>
            <a:off x="683568" y="5031753"/>
            <a:ext cx="1562472" cy="612648"/>
          </a:xfrm>
          <a:prstGeom prst="wedgeEllipseCallout">
            <a:avLst>
              <a:gd name="adj1" fmla="val 95859"/>
              <a:gd name="adj2" fmla="val -339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2">
                    <a:lumMod val="75000"/>
                  </a:schemeClr>
                </a:solidFill>
              </a:rPr>
              <a:t>frustrati</a:t>
            </a:r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53" name="Ovale toelichting 52"/>
          <p:cNvSpPr/>
          <p:nvPr/>
        </p:nvSpPr>
        <p:spPr>
          <a:xfrm>
            <a:off x="6787492" y="5084907"/>
            <a:ext cx="1600931" cy="612648"/>
          </a:xfrm>
          <a:prstGeom prst="wedgeEllipseCallout">
            <a:avLst>
              <a:gd name="adj1" fmla="val -94836"/>
              <a:gd name="adj2" fmla="val -46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??</a:t>
            </a:r>
            <a:endParaRPr lang="nl-N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Ovale toelichting 53"/>
          <p:cNvSpPr/>
          <p:nvPr/>
        </p:nvSpPr>
        <p:spPr>
          <a:xfrm>
            <a:off x="3707904" y="3168468"/>
            <a:ext cx="1512168" cy="612648"/>
          </a:xfrm>
          <a:prstGeom prst="wedgeEllipseCallout">
            <a:avLst>
              <a:gd name="adj1" fmla="val -1641"/>
              <a:gd name="adj2" fmla="val 1107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preventie</a:t>
            </a:r>
            <a:endParaRPr lang="nl-NL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6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funny, funny pictures, funny photos, fail, hilarious, 26 EPIC FAIL Construction Mistak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8675"/>
            <a:ext cx="2170584" cy="15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www.makemymood.com/sites/makemymood.com/files/MakeMyMood.com/2010/10/4_funniest-construction-mistakes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1162472" cy="15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encrypted-tbn2.gstatic.com/images?q=tbn:ANd9GcQpPGj3U6UzNlrgdG2Yz3n9ui2yKvprLvcdGg0h-ag-p6n8x8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2776"/>
            <a:ext cx="2532253" cy="18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property24.com/FetchImage.ashx?uid=215610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581135" cy="45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6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29" y="5661248"/>
            <a:ext cx="2598571" cy="73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/>
          <a:lstStyle/>
          <a:p>
            <a:pPr algn="ctr"/>
            <a:r>
              <a:rPr lang="nl-NL" b="1" dirty="0" err="1" smtClean="0">
                <a:latin typeface="Cambria" pitchFamily="18" charset="0"/>
              </a:rPr>
              <a:t>Questions</a:t>
            </a:r>
            <a:endParaRPr lang="nl-NL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9512" y="260648"/>
            <a:ext cx="8712968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4392488" cy="650336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Cambria" pitchFamily="18" charset="0"/>
              </a:rPr>
              <a:t>Company </a:t>
            </a:r>
            <a:r>
              <a:rPr lang="nl-NL" sz="2800" b="1" dirty="0" err="1" smtClean="0">
                <a:solidFill>
                  <a:schemeClr val="tx2"/>
                </a:solidFill>
                <a:latin typeface="Cambria" pitchFamily="18" charset="0"/>
              </a:rPr>
              <a:t>Information</a:t>
            </a:r>
            <a:endParaRPr lang="nl-NL" sz="2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dirty="0" smtClean="0">
                <a:latin typeface="Cambria" pitchFamily="18" charset="0"/>
              </a:rPr>
              <a:t>2010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Cambria" pitchFamily="18" charset="0"/>
              </a:rPr>
              <a:t>Our main focus is the development, construction, renovation, extensions and refurbishment of homes, schools, health </a:t>
            </a:r>
            <a:r>
              <a:rPr lang="en-US" sz="1800" dirty="0" smtClean="0">
                <a:latin typeface="Cambria" pitchFamily="18" charset="0"/>
              </a:rPr>
              <a:t>centers</a:t>
            </a:r>
            <a:r>
              <a:rPr lang="en-US" sz="1800" dirty="0">
                <a:latin typeface="Cambria" pitchFamily="18" charset="0"/>
              </a:rPr>
              <a:t>, community </a:t>
            </a:r>
            <a:r>
              <a:rPr lang="en-US" sz="1800" dirty="0" smtClean="0">
                <a:latin typeface="Cambria" pitchFamily="18" charset="0"/>
              </a:rPr>
              <a:t>centers</a:t>
            </a:r>
            <a:r>
              <a:rPr lang="en-US" sz="1800" dirty="0">
                <a:latin typeface="Cambria" pitchFamily="18" charset="0"/>
              </a:rPr>
              <a:t>, shopping </a:t>
            </a:r>
            <a:r>
              <a:rPr lang="en-US" sz="1800" dirty="0" smtClean="0">
                <a:latin typeface="Cambria" pitchFamily="18" charset="0"/>
              </a:rPr>
              <a:t>centers </a:t>
            </a:r>
            <a:r>
              <a:rPr lang="en-US" sz="1800" dirty="0">
                <a:latin typeface="Cambria" pitchFamily="18" charset="0"/>
              </a:rPr>
              <a:t>and office buildings</a:t>
            </a:r>
            <a:r>
              <a:rPr lang="en-US" sz="1800" dirty="0" smtClean="0">
                <a:latin typeface="Cambria" pitchFamily="18" charset="0"/>
              </a:rPr>
              <a:t>.</a:t>
            </a:r>
            <a:endParaRPr lang="nl-N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1800" dirty="0" smtClean="0">
                <a:latin typeface="Cambria" pitchFamily="18" charset="0"/>
              </a:rPr>
              <a:t>5 + 3 +5 + …..</a:t>
            </a:r>
          </a:p>
          <a:p>
            <a:pPr>
              <a:lnSpc>
                <a:spcPct val="150000"/>
              </a:lnSpc>
            </a:pPr>
            <a:endParaRPr lang="nl-NL" sz="2400" dirty="0">
              <a:latin typeface="Cambria" pitchFamily="18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2384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rom stre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88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ving ar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126" y="16688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GP_37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198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GP_37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126" y="327198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niest construction mistakes 26 in Top 40 Funniest Construction Mistak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436" y="1484784"/>
            <a:ext cx="1952035" cy="1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unlyest.com/files/articles/716/1397198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872208" cy="15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ny, funny pictures, funny photos, fail, hilarious, 26 EPIC FAIL Construction Mistak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420" y="1484784"/>
            <a:ext cx="1584176" cy="20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Afbeeldingsresultaat voor construction mistakes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545" y="4869160"/>
            <a:ext cx="2428875" cy="1104900"/>
          </a:xfrm>
          <a:prstGeom prst="rect">
            <a:avLst/>
          </a:prstGeom>
        </p:spPr>
      </p:pic>
      <p:pic>
        <p:nvPicPr>
          <p:cNvPr id="13" name="Picture 16" descr="Cape Town unfinished highw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2197"/>
            <a:ext cx="2952328" cy="23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8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2743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00" b="1" dirty="0" smtClean="0">
                <a:latin typeface="Cambria" pitchFamily="18" charset="0"/>
              </a:rPr>
              <a:t/>
            </a:r>
            <a:br>
              <a:rPr lang="nl-NL" sz="2800" b="1" dirty="0" smtClean="0">
                <a:latin typeface="Cambria" pitchFamily="18" charset="0"/>
              </a:rPr>
            </a:br>
            <a:r>
              <a:rPr lang="nl-NL" sz="3100" b="1" dirty="0" smtClean="0">
                <a:latin typeface="Cambria" pitchFamily="18" charset="0"/>
              </a:rPr>
              <a:t>Corporate </a:t>
            </a:r>
            <a:br>
              <a:rPr lang="nl-NL" sz="3100" b="1" dirty="0" smtClean="0">
                <a:latin typeface="Cambria" pitchFamily="18" charset="0"/>
              </a:rPr>
            </a:br>
            <a:r>
              <a:rPr lang="nl-NL" sz="3100" b="1" dirty="0" err="1" smtClean="0">
                <a:latin typeface="Cambria" pitchFamily="18" charset="0"/>
              </a:rPr>
              <a:t>Social</a:t>
            </a:r>
            <a:r>
              <a:rPr lang="nl-NL" sz="3100" b="1" dirty="0" smtClean="0">
                <a:latin typeface="Cambria" pitchFamily="18" charset="0"/>
              </a:rPr>
              <a:t> </a:t>
            </a:r>
            <a:r>
              <a:rPr lang="nl-NL" sz="3100" b="1" dirty="0" err="1" smtClean="0">
                <a:latin typeface="Cambria" pitchFamily="18" charset="0"/>
              </a:rPr>
              <a:t>Responsibility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827584" y="3356992"/>
            <a:ext cx="2448272" cy="1550640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nl-NL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G_026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rcRect l="34445" r="34130" b="4809"/>
          <a:stretch>
            <a:fillRect/>
          </a:stretch>
        </p:blipFill>
        <p:spPr>
          <a:xfrm>
            <a:off x="4788024" y="1268760"/>
            <a:ext cx="3024336" cy="5153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400600" cy="650336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latin typeface="Cambria" pitchFamily="18" charset="0"/>
              </a:rPr>
              <a:t>Corporate </a:t>
            </a:r>
            <a:r>
              <a:rPr lang="nl-NL" sz="2800" b="1" dirty="0" err="1" smtClean="0">
                <a:latin typeface="Cambria" pitchFamily="18" charset="0"/>
              </a:rPr>
              <a:t>Social</a:t>
            </a:r>
            <a:r>
              <a:rPr lang="nl-NL" sz="2800" b="1" dirty="0" smtClean="0">
                <a:latin typeface="Cambria" pitchFamily="18" charset="0"/>
              </a:rPr>
              <a:t> </a:t>
            </a:r>
            <a:r>
              <a:rPr lang="nl-NL" sz="2800" b="1" dirty="0" err="1" smtClean="0">
                <a:latin typeface="Cambria" pitchFamily="18" charset="0"/>
              </a:rPr>
              <a:t>Responsibilty</a:t>
            </a:r>
            <a:endParaRPr lang="nl-NL" sz="2800" b="1" dirty="0">
              <a:latin typeface="Cambria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Cambria" pitchFamily="18" charset="0"/>
              </a:rPr>
              <a:t>To </a:t>
            </a:r>
            <a:r>
              <a:rPr lang="en-US" sz="7200" dirty="0" smtClean="0">
                <a:latin typeface="Cambria" pitchFamily="18" charset="0"/>
              </a:rPr>
              <a:t>realize </a:t>
            </a:r>
            <a:r>
              <a:rPr lang="en-US" sz="7200" dirty="0">
                <a:latin typeface="Cambria" pitchFamily="18" charset="0"/>
              </a:rPr>
              <a:t>its full social and commercial potential, South Africa desperately needs housing and job creation. Exar Development &amp; Construction was founded on the vision to make a positive impact on these issues and in so doing transform our country. A vision put into focus through the establishment of a unique partnership between local entrepreneur, Musa Xinwa and Dutch company, </a:t>
            </a:r>
            <a:r>
              <a:rPr lang="en-US" sz="7200" dirty="0" err="1">
                <a:latin typeface="Cambria" pitchFamily="18" charset="0"/>
                <a:hlinkClick r:id="rId2"/>
              </a:rPr>
              <a:t>Reinbouwgroep</a:t>
            </a:r>
            <a:r>
              <a:rPr lang="en-US" sz="7200" dirty="0">
                <a:latin typeface="Cambria" pitchFamily="18" charset="0"/>
                <a:hlinkClick r:id="rId2"/>
              </a:rPr>
              <a:t> B.V.</a:t>
            </a:r>
            <a:endParaRPr lang="nl-NL" sz="7200" dirty="0">
              <a:latin typeface="Cambria" pitchFamily="18" charset="0"/>
            </a:endParaRPr>
          </a:p>
          <a:p>
            <a:endParaRPr lang="nl-NL" sz="7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76056" y="4581128"/>
            <a:ext cx="3211016" cy="22768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nl-NL" sz="7200" dirty="0" smtClean="0">
                <a:latin typeface="Cambria" pitchFamily="18" charset="0"/>
              </a:rPr>
              <a:t>Werving &amp; Selectie</a:t>
            </a:r>
          </a:p>
          <a:p>
            <a:pPr>
              <a:lnSpc>
                <a:spcPct val="170000"/>
              </a:lnSpc>
            </a:pPr>
            <a:r>
              <a:rPr lang="nl-NL" sz="7200" dirty="0" smtClean="0">
                <a:latin typeface="Cambria" pitchFamily="18" charset="0"/>
              </a:rPr>
              <a:t>Opleiding &amp; Training</a:t>
            </a:r>
          </a:p>
          <a:p>
            <a:pPr>
              <a:lnSpc>
                <a:spcPct val="170000"/>
              </a:lnSpc>
            </a:pPr>
            <a:r>
              <a:rPr lang="nl-NL" sz="7200" dirty="0" smtClean="0">
                <a:latin typeface="Cambria" pitchFamily="18" charset="0"/>
              </a:rPr>
              <a:t>Health &amp; Safety</a:t>
            </a:r>
          </a:p>
          <a:p>
            <a:pPr>
              <a:lnSpc>
                <a:spcPct val="170000"/>
              </a:lnSpc>
            </a:pPr>
            <a:r>
              <a:rPr lang="nl-NL" sz="7200" dirty="0" smtClean="0">
                <a:latin typeface="Cambria" pitchFamily="18" charset="0"/>
              </a:rPr>
              <a:t>Waste &amp; </a:t>
            </a:r>
            <a:r>
              <a:rPr lang="nl-NL" sz="7200" dirty="0" err="1" smtClean="0">
                <a:latin typeface="Cambria" pitchFamily="18" charset="0"/>
              </a:rPr>
              <a:t>Rubble</a:t>
            </a:r>
            <a:endParaRPr lang="nl-NL" sz="7200" dirty="0" smtClean="0">
              <a:latin typeface="Cambria" pitchFamily="18" charset="0"/>
            </a:endParaRP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932040" y="1916832"/>
            <a:ext cx="3153528" cy="25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nl-NL" sz="2400" dirty="0">
              <a:latin typeface="Cambria" pitchFamily="18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2877067"/>
          </a:xfrm>
        </p:spPr>
        <p:txBody>
          <a:bodyPr/>
          <a:lstStyle/>
          <a:p>
            <a:r>
              <a:rPr lang="nl-NL" sz="2000" b="1" dirty="0" smtClean="0">
                <a:latin typeface="Cambria" pitchFamily="18" charset="0"/>
              </a:rPr>
              <a:t>Intern:</a:t>
            </a:r>
          </a:p>
          <a:p>
            <a:pPr lvl="1"/>
            <a:r>
              <a:rPr lang="nl-NL" sz="2000" dirty="0" smtClean="0">
                <a:latin typeface="Cambria" pitchFamily="18" charset="0"/>
              </a:rPr>
              <a:t>Bewustzijn</a:t>
            </a:r>
          </a:p>
          <a:p>
            <a:pPr lvl="1"/>
            <a:r>
              <a:rPr lang="nl-NL" sz="2000" dirty="0" smtClean="0">
                <a:latin typeface="Cambria" pitchFamily="18" charset="0"/>
              </a:rPr>
              <a:t>Verantwoordelijkheid</a:t>
            </a:r>
          </a:p>
          <a:p>
            <a:pPr lvl="1"/>
            <a:endParaRPr lang="nl-NL" sz="2000" dirty="0">
              <a:latin typeface="Cambria" pitchFamily="18" charset="0"/>
            </a:endParaRPr>
          </a:p>
          <a:p>
            <a:r>
              <a:rPr lang="nl-NL" sz="2000" b="1" dirty="0" smtClean="0">
                <a:latin typeface="Cambria" pitchFamily="18" charset="0"/>
              </a:rPr>
              <a:t>Extern</a:t>
            </a:r>
          </a:p>
          <a:p>
            <a:pPr lvl="1"/>
            <a:r>
              <a:rPr lang="nl-NL" sz="2000" dirty="0" smtClean="0">
                <a:latin typeface="Cambria" pitchFamily="18" charset="0"/>
              </a:rPr>
              <a:t>Marketing </a:t>
            </a:r>
          </a:p>
          <a:p>
            <a:pPr lvl="1"/>
            <a:r>
              <a:rPr lang="nl-NL" sz="2000" dirty="0" smtClean="0">
                <a:latin typeface="Cambria" pitchFamily="18" charset="0"/>
              </a:rPr>
              <a:t>Community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339752" y="764704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Business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Benefit of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CSR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GP_3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6262464" cy="585986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 err="1" smtClean="0">
                <a:latin typeface="Cambria" pitchFamily="18" charset="0"/>
              </a:rPr>
              <a:t>How</a:t>
            </a:r>
            <a:r>
              <a:rPr lang="nl-NL" sz="2800" b="1" dirty="0" smtClean="0">
                <a:latin typeface="Cambria" pitchFamily="18" charset="0"/>
              </a:rPr>
              <a:t> to deal </a:t>
            </a:r>
            <a:r>
              <a:rPr lang="nl-NL" sz="2800" b="1" dirty="0" err="1" smtClean="0">
                <a:latin typeface="Cambria" pitchFamily="18" charset="0"/>
              </a:rPr>
              <a:t>with</a:t>
            </a:r>
            <a:r>
              <a:rPr lang="nl-NL" sz="2800" b="1" dirty="0" smtClean="0">
                <a:latin typeface="Cambria" pitchFamily="18" charset="0"/>
              </a:rPr>
              <a:t> BBBEE</a:t>
            </a:r>
            <a:endParaRPr lang="nl-NL" sz="2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2"/>
          </p:nvPr>
        </p:nvSpPr>
        <p:spPr>
          <a:xfrm>
            <a:off x="4644008" y="2041274"/>
            <a:ext cx="2743200" cy="4572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82573" y="2474010"/>
            <a:ext cx="4457427" cy="334307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429" y="5661248"/>
            <a:ext cx="2598571" cy="73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6864" cy="506320"/>
          </a:xfrm>
        </p:spPr>
        <p:txBody>
          <a:bodyPr>
            <a:noAutofit/>
          </a:bodyPr>
          <a:lstStyle/>
          <a:p>
            <a:r>
              <a:rPr lang="nl-NL" sz="2800" b="1" dirty="0" err="1" smtClean="0">
                <a:latin typeface="Cambria" pitchFamily="18" charset="0"/>
              </a:rPr>
              <a:t>Broad</a:t>
            </a:r>
            <a:r>
              <a:rPr lang="nl-NL" sz="2800" b="1" dirty="0" smtClean="0">
                <a:latin typeface="Cambria" pitchFamily="18" charset="0"/>
              </a:rPr>
              <a:t> </a:t>
            </a:r>
            <a:r>
              <a:rPr lang="nl-NL" sz="2800" b="1" dirty="0" err="1" smtClean="0">
                <a:latin typeface="Cambria" pitchFamily="18" charset="0"/>
              </a:rPr>
              <a:t>Based</a:t>
            </a:r>
            <a:r>
              <a:rPr lang="nl-NL" sz="2800" b="1" dirty="0" smtClean="0">
                <a:latin typeface="Cambria" pitchFamily="18" charset="0"/>
              </a:rPr>
              <a:t> Black </a:t>
            </a:r>
            <a:r>
              <a:rPr lang="nl-NL" sz="2800" b="1" dirty="0" err="1" smtClean="0">
                <a:latin typeface="Cambria" pitchFamily="18" charset="0"/>
              </a:rPr>
              <a:t>Economic</a:t>
            </a:r>
            <a:r>
              <a:rPr lang="nl-NL" sz="2800" b="1" dirty="0" smtClean="0">
                <a:latin typeface="Cambria" pitchFamily="18" charset="0"/>
              </a:rPr>
              <a:t> </a:t>
            </a:r>
            <a:r>
              <a:rPr lang="nl-NL" sz="2800" b="1" dirty="0" err="1" smtClean="0">
                <a:latin typeface="Cambria" pitchFamily="18" charset="0"/>
              </a:rPr>
              <a:t>Empowerment</a:t>
            </a:r>
            <a:endParaRPr lang="nl-NL" sz="2800" b="1" dirty="0">
              <a:latin typeface="Cambria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434840"/>
          </a:xfrm>
        </p:spPr>
        <p:txBody>
          <a:bodyPr>
            <a:normAutofit fontScale="92500" lnSpcReduction="10000"/>
          </a:bodyPr>
          <a:lstStyle/>
          <a:p>
            <a:endParaRPr lang="en-US" sz="1900" dirty="0" smtClean="0">
              <a:latin typeface="Cambria" pitchFamily="18" charset="0"/>
            </a:endParaRPr>
          </a:p>
          <a:p>
            <a:r>
              <a:rPr lang="en-US" sz="1900" dirty="0" smtClean="0">
                <a:latin typeface="Cambria" pitchFamily="18" charset="0"/>
              </a:rPr>
              <a:t>‘</a:t>
            </a:r>
            <a:r>
              <a:rPr lang="en-US" sz="1900" i="1" dirty="0" smtClean="0">
                <a:latin typeface="Cambria" pitchFamily="18" charset="0"/>
              </a:rPr>
              <a:t>Broad-Based </a:t>
            </a:r>
            <a:r>
              <a:rPr lang="en-US" sz="1900" i="1" dirty="0">
                <a:latin typeface="Cambria" pitchFamily="18" charset="0"/>
              </a:rPr>
              <a:t>B</a:t>
            </a:r>
            <a:r>
              <a:rPr lang="en-US" sz="1900" i="1" dirty="0" smtClean="0">
                <a:latin typeface="Cambria" pitchFamily="18" charset="0"/>
              </a:rPr>
              <a:t>lack Economic </a:t>
            </a:r>
            <a:r>
              <a:rPr lang="en-US" sz="1900" i="1" dirty="0">
                <a:latin typeface="Cambria" pitchFamily="18" charset="0"/>
              </a:rPr>
              <a:t>E</a:t>
            </a:r>
            <a:r>
              <a:rPr lang="en-US" sz="1900" i="1" dirty="0" smtClean="0">
                <a:latin typeface="Cambria" pitchFamily="18" charset="0"/>
              </a:rPr>
              <a:t>mpowerment</a:t>
            </a:r>
            <a:r>
              <a:rPr lang="en-US" sz="1900" i="1" dirty="0">
                <a:latin typeface="Cambria" pitchFamily="18" charset="0"/>
              </a:rPr>
              <a:t>’ means the </a:t>
            </a:r>
            <a:r>
              <a:rPr lang="en-US" sz="1900" i="1" dirty="0" smtClean="0">
                <a:latin typeface="Cambria" pitchFamily="18" charset="0"/>
              </a:rPr>
              <a:t>viable economic </a:t>
            </a:r>
            <a:r>
              <a:rPr lang="en-US" sz="1900" i="1" dirty="0">
                <a:latin typeface="Cambria" pitchFamily="18" charset="0"/>
              </a:rPr>
              <a:t>empowerment of all black people [including], in </a:t>
            </a:r>
            <a:r>
              <a:rPr lang="en-US" sz="1900" i="1" dirty="0" smtClean="0">
                <a:latin typeface="Cambria" pitchFamily="18" charset="0"/>
              </a:rPr>
              <a:t>particular women</a:t>
            </a:r>
            <a:r>
              <a:rPr lang="en-US" sz="1900" i="1" dirty="0">
                <a:latin typeface="Cambria" pitchFamily="18" charset="0"/>
              </a:rPr>
              <a:t>, workers, youth, people with disabilities and people living </a:t>
            </a:r>
            <a:r>
              <a:rPr lang="en-US" sz="1900" i="1" dirty="0" smtClean="0">
                <a:latin typeface="Cambria" pitchFamily="18" charset="0"/>
              </a:rPr>
              <a:t>in rural </a:t>
            </a:r>
            <a:r>
              <a:rPr lang="en-US" sz="1900" i="1" dirty="0">
                <a:latin typeface="Cambria" pitchFamily="18" charset="0"/>
              </a:rPr>
              <a:t>areas, through diverse but integrated socio-economic </a:t>
            </a:r>
            <a:r>
              <a:rPr lang="en-US" sz="1900" i="1" dirty="0" smtClean="0">
                <a:latin typeface="Cambria" pitchFamily="18" charset="0"/>
              </a:rPr>
              <a:t>strategies</a:t>
            </a:r>
            <a:r>
              <a:rPr lang="en-US" sz="1900" dirty="0" smtClean="0">
                <a:latin typeface="Cambria" pitchFamily="18" charset="0"/>
              </a:rPr>
              <a:t>´</a:t>
            </a:r>
            <a:endParaRPr lang="nl-NL" sz="1900" dirty="0">
              <a:latin typeface="Cambria" pitchFamily="18" charset="0"/>
            </a:endParaRPr>
          </a:p>
          <a:p>
            <a:endParaRPr lang="en-US" sz="1900" dirty="0">
              <a:latin typeface="Cambria" pitchFamily="18" charset="0"/>
            </a:endParaRPr>
          </a:p>
          <a:p>
            <a:r>
              <a:rPr lang="en-US" sz="1900" dirty="0" smtClean="0">
                <a:latin typeface="Cambria" pitchFamily="18" charset="0"/>
              </a:rPr>
              <a:t>It </a:t>
            </a:r>
            <a:r>
              <a:rPr lang="en-US" sz="1900" dirty="0">
                <a:latin typeface="Cambria" pitchFamily="18" charset="0"/>
              </a:rPr>
              <a:t>is not mandatory to get a verification agency to audit a BEE Scorecard. It is however a requirement to have suitable documentation/evidence to score any points. </a:t>
            </a:r>
            <a:endParaRPr lang="en-US" sz="1900" dirty="0" smtClean="0">
              <a:latin typeface="Cambria" pitchFamily="18" charset="0"/>
            </a:endParaRPr>
          </a:p>
          <a:p>
            <a:endParaRPr lang="en-US" sz="1600" dirty="0"/>
          </a:p>
          <a:p>
            <a:endParaRPr lang="nl-NL" sz="1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6" y="2204864"/>
            <a:ext cx="4038600" cy="4464496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 err="1" smtClean="0">
                <a:latin typeface="Cambria" pitchFamily="18" charset="0"/>
              </a:rPr>
              <a:t>Ownership</a:t>
            </a:r>
            <a:endParaRPr lang="nl-NL" sz="2000" dirty="0" smtClean="0">
              <a:latin typeface="Cambria" pitchFamily="18" charset="0"/>
            </a:endParaRPr>
          </a:p>
          <a:p>
            <a:endParaRPr lang="nl-NL" sz="2000" dirty="0" smtClean="0">
              <a:latin typeface="Cambria" pitchFamily="18" charset="0"/>
            </a:endParaRPr>
          </a:p>
          <a:p>
            <a:r>
              <a:rPr lang="nl-NL" sz="2000" dirty="0" smtClean="0">
                <a:latin typeface="Cambria" pitchFamily="18" charset="0"/>
              </a:rPr>
              <a:t>Management</a:t>
            </a:r>
          </a:p>
          <a:p>
            <a:endParaRPr lang="nl-NL" sz="2000" dirty="0" smtClean="0">
              <a:latin typeface="Cambria" pitchFamily="18" charset="0"/>
            </a:endParaRPr>
          </a:p>
          <a:p>
            <a:r>
              <a:rPr lang="nl-NL" sz="2000" dirty="0" err="1" smtClean="0">
                <a:latin typeface="Cambria" pitchFamily="18" charset="0"/>
              </a:rPr>
              <a:t>Employment</a:t>
            </a:r>
            <a:endParaRPr lang="nl-NL" sz="2000" dirty="0" smtClean="0">
              <a:latin typeface="Cambria" pitchFamily="18" charset="0"/>
            </a:endParaRPr>
          </a:p>
          <a:p>
            <a:endParaRPr lang="nl-NL" sz="2000" dirty="0" smtClean="0">
              <a:latin typeface="Cambria" pitchFamily="18" charset="0"/>
            </a:endParaRPr>
          </a:p>
          <a:p>
            <a:r>
              <a:rPr lang="nl-NL" sz="2000" dirty="0" err="1" smtClean="0">
                <a:latin typeface="Cambria" pitchFamily="18" charset="0"/>
              </a:rPr>
              <a:t>Skills</a:t>
            </a:r>
            <a:endParaRPr lang="nl-NL" sz="2000" dirty="0" smtClean="0">
              <a:latin typeface="Cambria" pitchFamily="18" charset="0"/>
            </a:endParaRPr>
          </a:p>
          <a:p>
            <a:endParaRPr lang="nl-NL" sz="2000" dirty="0" smtClean="0">
              <a:latin typeface="Cambria" pitchFamily="18" charset="0"/>
            </a:endParaRPr>
          </a:p>
          <a:p>
            <a:r>
              <a:rPr lang="nl-NL" sz="2000" dirty="0" err="1" smtClean="0">
                <a:latin typeface="Cambria" pitchFamily="18" charset="0"/>
              </a:rPr>
              <a:t>Procurement</a:t>
            </a:r>
            <a:endParaRPr lang="nl-NL" sz="2000" dirty="0" smtClean="0">
              <a:latin typeface="Cambria" pitchFamily="18" charset="0"/>
            </a:endParaRPr>
          </a:p>
          <a:p>
            <a:endParaRPr lang="nl-NL" sz="2000" dirty="0" smtClean="0">
              <a:latin typeface="Cambria" pitchFamily="18" charset="0"/>
            </a:endParaRPr>
          </a:p>
          <a:p>
            <a:r>
              <a:rPr lang="nl-NL" sz="2000" dirty="0" err="1" smtClean="0">
                <a:latin typeface="Cambria" pitchFamily="18" charset="0"/>
              </a:rPr>
              <a:t>Enterprise</a:t>
            </a:r>
            <a:r>
              <a:rPr lang="nl-NL" sz="2000" dirty="0" smtClean="0">
                <a:latin typeface="Cambria" pitchFamily="18" charset="0"/>
              </a:rPr>
              <a:t> </a:t>
            </a:r>
            <a:r>
              <a:rPr lang="nl-NL" sz="2000" dirty="0" err="1" smtClean="0">
                <a:latin typeface="Cambria" pitchFamily="18" charset="0"/>
              </a:rPr>
              <a:t>developement</a:t>
            </a:r>
            <a:endParaRPr lang="nl-NL" sz="2000" dirty="0" smtClean="0">
              <a:latin typeface="Cambria" pitchFamily="18" charset="0"/>
            </a:endParaRPr>
          </a:p>
          <a:p>
            <a:endParaRPr lang="nl-NL" sz="2000" dirty="0" smtClean="0">
              <a:latin typeface="Cambria" pitchFamily="18" charset="0"/>
            </a:endParaRPr>
          </a:p>
          <a:p>
            <a:r>
              <a:rPr lang="nl-NL" sz="2000" dirty="0" smtClean="0">
                <a:latin typeface="Cambria" pitchFamily="18" charset="0"/>
              </a:rPr>
              <a:t>Etc.</a:t>
            </a:r>
            <a:endParaRPr lang="nl-NL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10952"/>
          </a:xfrm>
        </p:spPr>
        <p:txBody>
          <a:bodyPr>
            <a:normAutofit/>
          </a:bodyPr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Cambria" pitchFamily="18" charset="0"/>
              </a:rPr>
              <a:t>How</a:t>
            </a:r>
            <a:r>
              <a:rPr lang="nl-NL" sz="2800" b="1" dirty="0" smtClean="0">
                <a:solidFill>
                  <a:schemeClr val="tx2"/>
                </a:solidFill>
                <a:latin typeface="Cambria" pitchFamily="18" charset="0"/>
              </a:rPr>
              <a:t> to deal </a:t>
            </a:r>
            <a:r>
              <a:rPr lang="nl-NL" sz="2800" b="1" dirty="0" err="1" smtClean="0">
                <a:solidFill>
                  <a:schemeClr val="tx2"/>
                </a:solidFill>
                <a:latin typeface="Cambria" pitchFamily="18" charset="0"/>
              </a:rPr>
              <a:t>with</a:t>
            </a:r>
            <a:r>
              <a:rPr lang="nl-NL" sz="2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Cambria" pitchFamily="18" charset="0"/>
              </a:rPr>
              <a:t>South</a:t>
            </a:r>
            <a:r>
              <a:rPr lang="nl-NL" sz="2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Cambria" pitchFamily="18" charset="0"/>
              </a:rPr>
              <a:t>African</a:t>
            </a:r>
            <a:r>
              <a:rPr lang="nl-NL" sz="2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Cambria" pitchFamily="18" charset="0"/>
              </a:rPr>
              <a:t>circumstances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 err="1" smtClean="0">
                <a:latin typeface="Cambria" pitchFamily="18" charset="0"/>
              </a:rPr>
              <a:t>Corruption</a:t>
            </a: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 err="1" smtClean="0">
                <a:latin typeface="Cambria" pitchFamily="18" charset="0"/>
              </a:rPr>
              <a:t>Bureaucration</a:t>
            </a: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 err="1" smtClean="0">
                <a:latin typeface="Cambria" pitchFamily="18" charset="0"/>
              </a:rPr>
              <a:t>Government</a:t>
            </a: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 err="1" smtClean="0">
                <a:latin typeface="Cambria" pitchFamily="18" charset="0"/>
              </a:rPr>
              <a:t>Scarcity</a:t>
            </a:r>
            <a:r>
              <a:rPr lang="nl-NL" sz="2400" dirty="0" smtClean="0">
                <a:latin typeface="Cambria" pitchFamily="18" charset="0"/>
              </a:rPr>
              <a:t> of </a:t>
            </a:r>
            <a:r>
              <a:rPr lang="nl-NL" sz="2400" dirty="0" err="1" smtClean="0">
                <a:latin typeface="Cambria" pitchFamily="18" charset="0"/>
              </a:rPr>
              <a:t>Skills</a:t>
            </a: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nl-NL" sz="24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nl-NL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Aangepast 1">
      <a:dk1>
        <a:sysClr val="windowText" lastClr="000000"/>
      </a:dk1>
      <a:lt1>
        <a:sysClr val="window" lastClr="FFFFFF"/>
      </a:lt1>
      <a:dk2>
        <a:srgbClr val="04617B"/>
      </a:dk2>
      <a:lt2>
        <a:srgbClr val="C7E2FA"/>
      </a:lt2>
      <a:accent1>
        <a:srgbClr val="59A9F2"/>
      </a:accent1>
      <a:accent2>
        <a:srgbClr val="0F6FC6"/>
      </a:accent2>
      <a:accent3>
        <a:srgbClr val="90C6F6"/>
      </a:accent3>
      <a:accent4>
        <a:srgbClr val="59A9F2"/>
      </a:accent4>
      <a:accent5>
        <a:srgbClr val="90C6F6"/>
      </a:accent5>
      <a:accent6>
        <a:srgbClr val="59A9F2"/>
      </a:accent6>
      <a:hlink>
        <a:srgbClr val="073763"/>
      </a:hlink>
      <a:folHlink>
        <a:srgbClr val="0075A2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271</Words>
  <Application>Microsoft Office PowerPoint</Application>
  <PresentationFormat>Diavoorstelling (4:3)</PresentationFormat>
  <Paragraphs>72</Paragraphs>
  <Slides>12</Slides>
  <Notes>3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Stroom</vt:lpstr>
      <vt:lpstr>Dia 1</vt:lpstr>
      <vt:lpstr>Company Information</vt:lpstr>
      <vt:lpstr>Dia 3</vt:lpstr>
      <vt:lpstr> Corporate  Social Responsibility</vt:lpstr>
      <vt:lpstr>Corporate Social Responsibilty</vt:lpstr>
      <vt:lpstr>Dia 6</vt:lpstr>
      <vt:lpstr>How to deal with BBBEE</vt:lpstr>
      <vt:lpstr>Broad Based Black Economic Empowerment</vt:lpstr>
      <vt:lpstr>How to deal with South African circumstances</vt:lpstr>
      <vt:lpstr>Overheid, Bureaucratie en Corruptie</vt:lpstr>
      <vt:lpstr>Dia 11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SANEC Social Investment Desk</dc:title>
  <dc:creator>Tim</dc:creator>
  <cp:lastModifiedBy>Tim</cp:lastModifiedBy>
  <cp:revision>95</cp:revision>
  <dcterms:created xsi:type="dcterms:W3CDTF">2014-10-21T07:52:50Z</dcterms:created>
  <dcterms:modified xsi:type="dcterms:W3CDTF">2014-11-26T08:51:52Z</dcterms:modified>
</cp:coreProperties>
</file>